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Agrandir Narrow Ultra-Bold" charset="1" panose="00000906000000000000"/>
      <p:regular r:id="rId34"/>
    </p:embeddedFont>
    <p:embeddedFont>
      <p:font typeface="Inter Bold" charset="1" panose="020B0802030000000004"/>
      <p:regular r:id="rId35"/>
    </p:embeddedFont>
    <p:embeddedFont>
      <p:font typeface="Inter Medium" charset="1" panose="02000503000000020004"/>
      <p:regular r:id="rId36"/>
    </p:embeddedFont>
    <p:embeddedFont>
      <p:font typeface="Open Sans Bold" charset="1" panose="020B0806030504020204"/>
      <p:regular r:id="rId37"/>
    </p:embeddedFont>
    <p:embeddedFont>
      <p:font typeface="Open Sans" charset="1" panose="020B0606030504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notesMasters/notesMaster1.xml" Type="http://schemas.openxmlformats.org/officeDocument/2006/relationships/notesMaster"/><Relationship Id="rId4" Target="theme/theme1.xml" Type="http://schemas.openxmlformats.org/officeDocument/2006/relationships/theme"/><Relationship Id="rId40" Target="theme/theme2.xml" Type="http://schemas.openxmlformats.org/officeDocument/2006/relationships/theme"/><Relationship Id="rId41" Target="notesSlides/notesSlide1.xml" Type="http://schemas.openxmlformats.org/officeDocument/2006/relationships/notesSlide"/><Relationship Id="rId42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questa diapositiva mostro sia pulsante premuto che arduino perchè l'arduino prende la posizione gps continuamente, quindi è sempre attivo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questa diapositiva mostro sia pulsante premuto che arduino perchè l'arduino prende la posizione gps continuamente, quindi è sempre attivo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Gp29j0_Gc.mp4" Type="http://schemas.openxmlformats.org/officeDocument/2006/relationships/video"/><Relationship Id="rId4" Target="../media/VAGp29j0_Gc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.png" Type="http://schemas.openxmlformats.org/officeDocument/2006/relationships/image"/><Relationship Id="rId8" Target="../media/image21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5796" y="2780054"/>
            <a:ext cx="10736409" cy="4275560"/>
            <a:chOff x="0" y="0"/>
            <a:chExt cx="2827696" cy="1126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7696" cy="1126073"/>
            </a:xfrm>
            <a:custGeom>
              <a:avLst/>
              <a:gdLst/>
              <a:ahLst/>
              <a:cxnLst/>
              <a:rect r="r" b="b" t="t" l="l"/>
              <a:pathLst>
                <a:path h="1126073" w="2827696">
                  <a:moveTo>
                    <a:pt x="18027" y="0"/>
                  </a:moveTo>
                  <a:lnTo>
                    <a:pt x="2809669" y="0"/>
                  </a:lnTo>
                  <a:cubicBezTo>
                    <a:pt x="2819625" y="0"/>
                    <a:pt x="2827696" y="8071"/>
                    <a:pt x="2827696" y="18027"/>
                  </a:cubicBezTo>
                  <a:lnTo>
                    <a:pt x="2827696" y="1108046"/>
                  </a:lnTo>
                  <a:cubicBezTo>
                    <a:pt x="2827696" y="1118002"/>
                    <a:pt x="2819625" y="1126073"/>
                    <a:pt x="2809669" y="1126073"/>
                  </a:cubicBezTo>
                  <a:lnTo>
                    <a:pt x="18027" y="1126073"/>
                  </a:lnTo>
                  <a:cubicBezTo>
                    <a:pt x="8071" y="1126073"/>
                    <a:pt x="0" y="1118002"/>
                    <a:pt x="0" y="1108046"/>
                  </a:cubicBezTo>
                  <a:lnTo>
                    <a:pt x="0" y="18027"/>
                  </a:lnTo>
                  <a:cubicBezTo>
                    <a:pt x="0" y="8071"/>
                    <a:pt x="8071" y="0"/>
                    <a:pt x="180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2827696" cy="12879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9021"/>
                </a:lnSpc>
                <a:spcBef>
                  <a:spcPct val="0"/>
                </a:spcBef>
              </a:pPr>
              <a:r>
                <a:rPr lang="en-US" b="true" sz="82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Sistema di Localizzazione GNSS + LoRa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267321">
            <a:off x="1852039" y="10087371"/>
            <a:ext cx="7671380" cy="1387241"/>
          </a:xfrm>
          <a:custGeom>
            <a:avLst/>
            <a:gdLst/>
            <a:ahLst/>
            <a:cxnLst/>
            <a:rect r="r" b="b" t="t" l="l"/>
            <a:pathLst>
              <a:path h="1387241" w="7671380">
                <a:moveTo>
                  <a:pt x="0" y="0"/>
                </a:moveTo>
                <a:lnTo>
                  <a:pt x="7671381" y="0"/>
                </a:lnTo>
                <a:lnTo>
                  <a:pt x="7671381" y="1387241"/>
                </a:lnTo>
                <a:lnTo>
                  <a:pt x="0" y="1387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81500" y="6628900"/>
            <a:ext cx="9525000" cy="2111089"/>
            <a:chOff x="0" y="0"/>
            <a:chExt cx="2508642" cy="5560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08642" cy="556007"/>
            </a:xfrm>
            <a:custGeom>
              <a:avLst/>
              <a:gdLst/>
              <a:ahLst/>
              <a:cxnLst/>
              <a:rect r="r" b="b" t="t" l="l"/>
              <a:pathLst>
                <a:path h="556007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535687"/>
                  </a:lnTo>
                  <a:cubicBezTo>
                    <a:pt x="2508642" y="541076"/>
                    <a:pt x="2506501" y="546245"/>
                    <a:pt x="2502690" y="550056"/>
                  </a:cubicBezTo>
                  <a:cubicBezTo>
                    <a:pt x="2498880" y="553866"/>
                    <a:pt x="2493711" y="556007"/>
                    <a:pt x="2488322" y="556007"/>
                  </a:cubicBezTo>
                  <a:lnTo>
                    <a:pt x="20320" y="556007"/>
                  </a:lnTo>
                  <a:cubicBezTo>
                    <a:pt x="9098" y="556007"/>
                    <a:pt x="0" y="546910"/>
                    <a:pt x="0" y="535687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508642" cy="565532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400"/>
                </a:lnSpc>
              </a:pPr>
              <a:r>
                <a:rPr lang="en-US" sz="2000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Antonaccio Daniele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Bruno Antonio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Giangrande Antonio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Maio Lorenzo</a:t>
              </a:r>
            </a:p>
            <a:p>
              <a:pPr algn="ctr" marL="0" indent="0" lvl="0">
                <a:lnSpc>
                  <a:spcPts val="2400"/>
                </a:lnSpc>
              </a:pPr>
              <a:r>
                <a:rPr lang="en-US" b="true" sz="2000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Ranauro Giuliano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2699999">
            <a:off x="2653953" y="2905153"/>
            <a:ext cx="1156273" cy="2899744"/>
          </a:xfrm>
          <a:custGeom>
            <a:avLst/>
            <a:gdLst/>
            <a:ahLst/>
            <a:cxnLst/>
            <a:rect r="r" b="b" t="t" l="l"/>
            <a:pathLst>
              <a:path h="2899744" w="1156273">
                <a:moveTo>
                  <a:pt x="0" y="0"/>
                </a:moveTo>
                <a:lnTo>
                  <a:pt x="1156272" y="0"/>
                </a:lnTo>
                <a:lnTo>
                  <a:pt x="1156272" y="2899743"/>
                </a:lnTo>
                <a:lnTo>
                  <a:pt x="0" y="2899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118277">
            <a:off x="13678199" y="1555858"/>
            <a:ext cx="3325291" cy="4716725"/>
          </a:xfrm>
          <a:custGeom>
            <a:avLst/>
            <a:gdLst/>
            <a:ahLst/>
            <a:cxnLst/>
            <a:rect r="r" b="b" t="t" l="l"/>
            <a:pathLst>
              <a:path h="4716725" w="3325291">
                <a:moveTo>
                  <a:pt x="0" y="0"/>
                </a:moveTo>
                <a:lnTo>
                  <a:pt x="3325290" y="0"/>
                </a:lnTo>
                <a:lnTo>
                  <a:pt x="3325290" y="4716724"/>
                </a:lnTo>
                <a:lnTo>
                  <a:pt x="0" y="471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6878" y="3190875"/>
            <a:ext cx="17014244" cy="389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Tecnologia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radio a bassa potenza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 lunga distanza.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Utilizzata per trasmetter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le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c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oo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rdin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at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GPS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dal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Mas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ter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al dispositivo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Slave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Modalità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usata: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Point-to-Point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(P2P).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Offre bassa velocità ma ottima copertura, ideale per dati piccoli come coordinate.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07993" y="320514"/>
            <a:ext cx="7072015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LoRa (Long Ra</a:t>
            </a: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nge)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31643" y="3476711"/>
            <a:ext cx="9624713" cy="3333577"/>
            <a:chOff x="0" y="0"/>
            <a:chExt cx="2534904" cy="8779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4904" cy="877979"/>
            </a:xfrm>
            <a:custGeom>
              <a:avLst/>
              <a:gdLst/>
              <a:ahLst/>
              <a:cxnLst/>
              <a:rect r="r" b="b" t="t" l="l"/>
              <a:pathLst>
                <a:path h="877979" w="2534904">
                  <a:moveTo>
                    <a:pt x="20109" y="0"/>
                  </a:moveTo>
                  <a:lnTo>
                    <a:pt x="2514794" y="0"/>
                  </a:lnTo>
                  <a:cubicBezTo>
                    <a:pt x="2520128" y="0"/>
                    <a:pt x="2525243" y="2119"/>
                    <a:pt x="2529014" y="5890"/>
                  </a:cubicBezTo>
                  <a:cubicBezTo>
                    <a:pt x="2532785" y="9661"/>
                    <a:pt x="2534904" y="14776"/>
                    <a:pt x="2534904" y="20109"/>
                  </a:cubicBezTo>
                  <a:lnTo>
                    <a:pt x="2534904" y="857870"/>
                  </a:lnTo>
                  <a:cubicBezTo>
                    <a:pt x="2534904" y="868976"/>
                    <a:pt x="2525900" y="877979"/>
                    <a:pt x="2514794" y="877979"/>
                  </a:cubicBezTo>
                  <a:lnTo>
                    <a:pt x="20109" y="877979"/>
                  </a:lnTo>
                  <a:cubicBezTo>
                    <a:pt x="9003" y="877979"/>
                    <a:pt x="0" y="868976"/>
                    <a:pt x="0" y="857870"/>
                  </a:cubicBezTo>
                  <a:lnTo>
                    <a:pt x="0" y="20109"/>
                  </a:lnTo>
                  <a:cubicBezTo>
                    <a:pt x="0" y="9003"/>
                    <a:pt x="9003" y="0"/>
                    <a:pt x="2010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534904" cy="887504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0079"/>
                </a:lnSpc>
              </a:pPr>
              <a:r>
                <a:rPr lang="en-US" b="true" sz="8399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FUNZIONAMENTO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8573" y="4902542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07277" y="4902542"/>
            <a:ext cx="3086100" cy="1543050"/>
            <a:chOff x="0" y="0"/>
            <a:chExt cx="8128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Slave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10251319" y="6445592"/>
            <a:ext cx="50079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9091273" y="7938454"/>
            <a:ext cx="1774600" cy="1210894"/>
            <a:chOff x="0" y="0"/>
            <a:chExt cx="467384" cy="3189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GPS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H="true" flipV="true">
            <a:off x="11652474" y="6445592"/>
            <a:ext cx="52382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11519977" y="7938454"/>
            <a:ext cx="1774600" cy="1210894"/>
            <a:chOff x="0" y="0"/>
            <a:chExt cx="467384" cy="3189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Trasmette via LoRa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H="true" flipV="true">
            <a:off x="12679810" y="3529283"/>
            <a:ext cx="646773" cy="1390401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14225513" y="3426574"/>
            <a:ext cx="500790" cy="1492862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1681544" y="2318389"/>
            <a:ext cx="1774600" cy="1210894"/>
            <a:chOff x="0" y="0"/>
            <a:chExt cx="467384" cy="3189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66C4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via LoRa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839002" y="2215680"/>
            <a:ext cx="1774600" cy="1210894"/>
            <a:chOff x="0" y="0"/>
            <a:chExt cx="467384" cy="3189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66C4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Stampa su monitor seriale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8573" y="4902542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10251319" y="6445592"/>
            <a:ext cx="50079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9091273" y="7938454"/>
            <a:ext cx="1774600" cy="1210894"/>
            <a:chOff x="0" y="0"/>
            <a:chExt cx="467384" cy="3189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GPS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8573" y="4902542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10251319" y="6445592"/>
            <a:ext cx="50079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9091273" y="7938454"/>
            <a:ext cx="1774600" cy="1210894"/>
            <a:chOff x="0" y="0"/>
            <a:chExt cx="467384" cy="3189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GPS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 flipH="true" flipV="true">
            <a:off x="11652474" y="6445592"/>
            <a:ext cx="52382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1519977" y="7938454"/>
            <a:ext cx="1774600" cy="1210894"/>
            <a:chOff x="0" y="0"/>
            <a:chExt cx="467384" cy="3189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Trasmette via LoRa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81500" y="3476711"/>
            <a:ext cx="9525000" cy="3333577"/>
            <a:chOff x="0" y="0"/>
            <a:chExt cx="2508642" cy="8779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8642" cy="877979"/>
            </a:xfrm>
            <a:custGeom>
              <a:avLst/>
              <a:gdLst/>
              <a:ahLst/>
              <a:cxnLst/>
              <a:rect r="r" b="b" t="t" l="l"/>
              <a:pathLst>
                <a:path h="877979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857659"/>
                  </a:lnTo>
                  <a:cubicBezTo>
                    <a:pt x="2508642" y="863048"/>
                    <a:pt x="2506501" y="868217"/>
                    <a:pt x="2502690" y="872028"/>
                  </a:cubicBezTo>
                  <a:cubicBezTo>
                    <a:pt x="2498880" y="875838"/>
                    <a:pt x="2493711" y="877979"/>
                    <a:pt x="2488322" y="877979"/>
                  </a:cubicBezTo>
                  <a:lnTo>
                    <a:pt x="20320" y="877979"/>
                  </a:lnTo>
                  <a:cubicBezTo>
                    <a:pt x="9098" y="877979"/>
                    <a:pt x="0" y="868882"/>
                    <a:pt x="0" y="857659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508642" cy="887504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3918"/>
                </a:lnSpc>
              </a:pPr>
              <a:r>
                <a:rPr lang="en-US" b="true" sz="11598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OBIETTIVO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8573" y="4902542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07277" y="4902542"/>
            <a:ext cx="3086100" cy="1543050"/>
            <a:chOff x="0" y="0"/>
            <a:chExt cx="8128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Slave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10251319" y="6445592"/>
            <a:ext cx="50079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9091273" y="7938454"/>
            <a:ext cx="1774600" cy="1210894"/>
            <a:chOff x="0" y="0"/>
            <a:chExt cx="467384" cy="3189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GPS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H="true" flipV="true">
            <a:off x="11652474" y="6445592"/>
            <a:ext cx="52382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11519977" y="7938454"/>
            <a:ext cx="1774600" cy="1210894"/>
            <a:chOff x="0" y="0"/>
            <a:chExt cx="467384" cy="3189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Trasmette via LoRa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H="true" flipV="true">
            <a:off x="12679810" y="3529283"/>
            <a:ext cx="646773" cy="1390401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1681544" y="2318389"/>
            <a:ext cx="1774600" cy="1210894"/>
            <a:chOff x="0" y="0"/>
            <a:chExt cx="467384" cy="3189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66C4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via LoRa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8573" y="4902542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07277" y="4902542"/>
            <a:ext cx="3086100" cy="1543050"/>
            <a:chOff x="0" y="0"/>
            <a:chExt cx="8128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Slave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10251319" y="6445592"/>
            <a:ext cx="50079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9091273" y="7938454"/>
            <a:ext cx="1774600" cy="1210894"/>
            <a:chOff x="0" y="0"/>
            <a:chExt cx="467384" cy="3189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GPS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H="true" flipV="true">
            <a:off x="11652474" y="6445592"/>
            <a:ext cx="52382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11519977" y="7938454"/>
            <a:ext cx="1774600" cy="1210894"/>
            <a:chOff x="0" y="0"/>
            <a:chExt cx="467384" cy="3189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Trasmette via LoRa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H="true" flipV="true">
            <a:off x="12679810" y="3529283"/>
            <a:ext cx="646773" cy="1390401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14225513" y="3426574"/>
            <a:ext cx="500790" cy="1492862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1681544" y="2318389"/>
            <a:ext cx="1774600" cy="1210894"/>
            <a:chOff x="0" y="0"/>
            <a:chExt cx="467384" cy="3189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66C4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via LoRa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839002" y="2215680"/>
            <a:ext cx="1774600" cy="1210894"/>
            <a:chOff x="0" y="0"/>
            <a:chExt cx="467384" cy="3189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66C4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Stampa su monitor seriale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81500" y="2928540"/>
            <a:ext cx="9525000" cy="4429919"/>
            <a:chOff x="0" y="0"/>
            <a:chExt cx="2508642" cy="1166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8642" cy="1166728"/>
            </a:xfrm>
            <a:custGeom>
              <a:avLst/>
              <a:gdLst/>
              <a:ahLst/>
              <a:cxnLst/>
              <a:rect r="r" b="b" t="t" l="l"/>
              <a:pathLst>
                <a:path h="1166728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1146408"/>
                  </a:lnTo>
                  <a:cubicBezTo>
                    <a:pt x="2508642" y="1151797"/>
                    <a:pt x="2506501" y="1156965"/>
                    <a:pt x="2502690" y="1160776"/>
                  </a:cubicBezTo>
                  <a:cubicBezTo>
                    <a:pt x="2498880" y="1164587"/>
                    <a:pt x="2493711" y="1166728"/>
                    <a:pt x="2488322" y="1166728"/>
                  </a:cubicBezTo>
                  <a:lnTo>
                    <a:pt x="20320" y="1166728"/>
                  </a:lnTo>
                  <a:cubicBezTo>
                    <a:pt x="9098" y="1166728"/>
                    <a:pt x="0" y="1157630"/>
                    <a:pt x="0" y="1146408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508642" cy="1176253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3918"/>
                </a:lnSpc>
              </a:pPr>
              <a:r>
                <a:rPr lang="en-US" b="true" sz="11598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Collegamenti Hardware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176911" y="2616556"/>
          <a:ext cx="14118608" cy="6641744"/>
        </p:xfrm>
        <a:graphic>
          <a:graphicData uri="http://schemas.openxmlformats.org/drawingml/2006/table">
            <a:tbl>
              <a:tblPr/>
              <a:tblGrid>
                <a:gridCol w="2675778"/>
                <a:gridCol w="2675778"/>
                <a:gridCol w="3374398"/>
                <a:gridCol w="2501124"/>
                <a:gridCol w="2891529"/>
              </a:tblGrid>
              <a:tr h="2744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STM32 (B-L072Z-LRWAN1)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Pin STM32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Collegamento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Pin Arduino UNO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Arduino UNO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92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— comune riferimento 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92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TX (PB6)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USART1_TX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→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 (RX)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Riceve da STM32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92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RX (PA10)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USART1_RX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D1 (TX)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Invia verso STM32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689986" y="453714"/>
            <a:ext cx="11092458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UART STM32 ↔ Arduino UNO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81500" y="2928540"/>
            <a:ext cx="9525000" cy="4429919"/>
            <a:chOff x="0" y="0"/>
            <a:chExt cx="2508642" cy="1166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8642" cy="1166728"/>
            </a:xfrm>
            <a:custGeom>
              <a:avLst/>
              <a:gdLst/>
              <a:ahLst/>
              <a:cxnLst/>
              <a:rect r="r" b="b" t="t" l="l"/>
              <a:pathLst>
                <a:path h="1166728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1146408"/>
                  </a:lnTo>
                  <a:cubicBezTo>
                    <a:pt x="2508642" y="1151797"/>
                    <a:pt x="2506501" y="1156965"/>
                    <a:pt x="2502690" y="1160776"/>
                  </a:cubicBezTo>
                  <a:cubicBezTo>
                    <a:pt x="2498880" y="1164587"/>
                    <a:pt x="2493711" y="1166728"/>
                    <a:pt x="2488322" y="1166728"/>
                  </a:cubicBezTo>
                  <a:lnTo>
                    <a:pt x="20320" y="1166728"/>
                  </a:lnTo>
                  <a:cubicBezTo>
                    <a:pt x="9098" y="1166728"/>
                    <a:pt x="0" y="1157630"/>
                    <a:pt x="0" y="1146408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508642" cy="1176253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3918"/>
                </a:lnSpc>
              </a:pPr>
              <a:r>
                <a:rPr lang="en-US" b="true" sz="11598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Dalla teoria alla pratica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6886" y="233165"/>
            <a:ext cx="13094228" cy="9820671"/>
          </a:xfrm>
          <a:custGeom>
            <a:avLst/>
            <a:gdLst/>
            <a:ahLst/>
            <a:cxnLst/>
            <a:rect r="r" b="b" t="t" l="l"/>
            <a:pathLst>
              <a:path h="9820671" w="13094228">
                <a:moveTo>
                  <a:pt x="0" y="0"/>
                </a:moveTo>
                <a:lnTo>
                  <a:pt x="13094228" y="0"/>
                </a:lnTo>
                <a:lnTo>
                  <a:pt x="13094228" y="9820670"/>
                </a:lnTo>
                <a:lnTo>
                  <a:pt x="0" y="9820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0" cap="rnd">
            <a:solidFill>
              <a:srgbClr val="F2C748"/>
            </a:solidFill>
            <a:prstDash val="solid"/>
            <a:round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63154" y="1028700"/>
            <a:ext cx="14599792" cy="8229600"/>
          </a:xfrm>
          <a:prstGeom prst="rect">
            <a:avLst/>
          </a:prstGeom>
          <a:ln w="95250" cap="rnd">
            <a:solidFill>
              <a:srgbClr val="FFDE59"/>
            </a:solidFill>
            <a:prstDash val="solid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9549" y="807212"/>
            <a:ext cx="6645014" cy="8830583"/>
          </a:xfrm>
          <a:custGeom>
            <a:avLst/>
            <a:gdLst/>
            <a:ahLst/>
            <a:cxnLst/>
            <a:rect r="r" b="b" t="t" l="l"/>
            <a:pathLst>
              <a:path h="8830583" w="6645014">
                <a:moveTo>
                  <a:pt x="0" y="0"/>
                </a:moveTo>
                <a:lnTo>
                  <a:pt x="6645014" y="0"/>
                </a:lnTo>
                <a:lnTo>
                  <a:pt x="6645014" y="8830583"/>
                </a:lnTo>
                <a:lnTo>
                  <a:pt x="0" y="8830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0" cap="rnd">
            <a:solidFill>
              <a:srgbClr val="F2C748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633165" y="762853"/>
            <a:ext cx="6689476" cy="8919302"/>
          </a:xfrm>
          <a:custGeom>
            <a:avLst/>
            <a:gdLst/>
            <a:ahLst/>
            <a:cxnLst/>
            <a:rect r="r" b="b" t="t" l="l"/>
            <a:pathLst>
              <a:path h="8919302" w="6689476">
                <a:moveTo>
                  <a:pt x="0" y="0"/>
                </a:moveTo>
                <a:lnTo>
                  <a:pt x="6689476" y="0"/>
                </a:lnTo>
                <a:lnTo>
                  <a:pt x="6689476" y="8919302"/>
                </a:lnTo>
                <a:lnTo>
                  <a:pt x="0" y="8919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0" cap="rnd">
            <a:solidFill>
              <a:srgbClr val="F2C748"/>
            </a:solidFill>
            <a:prstDash val="solid"/>
            <a:round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C7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12051">
            <a:off x="12903854" y="5151529"/>
            <a:ext cx="6585511" cy="6585511"/>
          </a:xfrm>
          <a:custGeom>
            <a:avLst/>
            <a:gdLst/>
            <a:ahLst/>
            <a:cxnLst/>
            <a:rect r="r" b="b" t="t" l="l"/>
            <a:pathLst>
              <a:path h="6585511" w="6585511">
                <a:moveTo>
                  <a:pt x="0" y="0"/>
                </a:moveTo>
                <a:lnTo>
                  <a:pt x="6585512" y="0"/>
                </a:lnTo>
                <a:lnTo>
                  <a:pt x="6585512" y="6585511"/>
                </a:lnTo>
                <a:lnTo>
                  <a:pt x="0" y="658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81858" y="1517247"/>
            <a:ext cx="5245679" cy="5245679"/>
          </a:xfrm>
          <a:custGeom>
            <a:avLst/>
            <a:gdLst/>
            <a:ahLst/>
            <a:cxnLst/>
            <a:rect r="r" b="b" t="t" l="l"/>
            <a:pathLst>
              <a:path h="5245679" w="5245679">
                <a:moveTo>
                  <a:pt x="0" y="0"/>
                </a:moveTo>
                <a:lnTo>
                  <a:pt x="5245679" y="0"/>
                </a:lnTo>
                <a:lnTo>
                  <a:pt x="5245679" y="5245679"/>
                </a:lnTo>
                <a:lnTo>
                  <a:pt x="0" y="5245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654643" y="-1025749"/>
            <a:ext cx="4461409" cy="4461409"/>
          </a:xfrm>
          <a:custGeom>
            <a:avLst/>
            <a:gdLst/>
            <a:ahLst/>
            <a:cxnLst/>
            <a:rect r="r" b="b" t="t" l="l"/>
            <a:pathLst>
              <a:path h="4461409" w="4461409">
                <a:moveTo>
                  <a:pt x="0" y="0"/>
                </a:moveTo>
                <a:lnTo>
                  <a:pt x="4461409" y="0"/>
                </a:lnTo>
                <a:lnTo>
                  <a:pt x="4461409" y="4461409"/>
                </a:lnTo>
                <a:lnTo>
                  <a:pt x="0" y="4461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773195">
            <a:off x="4270225" y="107189"/>
            <a:ext cx="4777413" cy="842019"/>
          </a:xfrm>
          <a:custGeom>
            <a:avLst/>
            <a:gdLst/>
            <a:ahLst/>
            <a:cxnLst/>
            <a:rect r="r" b="b" t="t" l="l"/>
            <a:pathLst>
              <a:path h="842019" w="4777413">
                <a:moveTo>
                  <a:pt x="0" y="0"/>
                </a:moveTo>
                <a:lnTo>
                  <a:pt x="4777413" y="0"/>
                </a:lnTo>
                <a:lnTo>
                  <a:pt x="4777413" y="842019"/>
                </a:lnTo>
                <a:lnTo>
                  <a:pt x="0" y="84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86873">
            <a:off x="-1525229" y="3671658"/>
            <a:ext cx="5107858" cy="1013059"/>
          </a:xfrm>
          <a:custGeom>
            <a:avLst/>
            <a:gdLst/>
            <a:ahLst/>
            <a:cxnLst/>
            <a:rect r="r" b="b" t="t" l="l"/>
            <a:pathLst>
              <a:path h="1013059" w="5107858">
                <a:moveTo>
                  <a:pt x="0" y="0"/>
                </a:moveTo>
                <a:lnTo>
                  <a:pt x="5107858" y="0"/>
                </a:lnTo>
                <a:lnTo>
                  <a:pt x="5107858" y="1013058"/>
                </a:lnTo>
                <a:lnTo>
                  <a:pt x="0" y="1013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31980">
            <a:off x="1990088" y="928968"/>
            <a:ext cx="846868" cy="2265868"/>
          </a:xfrm>
          <a:custGeom>
            <a:avLst/>
            <a:gdLst/>
            <a:ahLst/>
            <a:cxnLst/>
            <a:rect r="r" b="b" t="t" l="l"/>
            <a:pathLst>
              <a:path h="2265868" w="846868">
                <a:moveTo>
                  <a:pt x="0" y="0"/>
                </a:moveTo>
                <a:lnTo>
                  <a:pt x="846868" y="0"/>
                </a:lnTo>
                <a:lnTo>
                  <a:pt x="846868" y="2265868"/>
                </a:lnTo>
                <a:lnTo>
                  <a:pt x="0" y="2265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36273">
            <a:off x="15347161" y="7096666"/>
            <a:ext cx="904459" cy="2265868"/>
          </a:xfrm>
          <a:custGeom>
            <a:avLst/>
            <a:gdLst/>
            <a:ahLst/>
            <a:cxnLst/>
            <a:rect r="r" b="b" t="t" l="l"/>
            <a:pathLst>
              <a:path h="2265868" w="904459">
                <a:moveTo>
                  <a:pt x="0" y="0"/>
                </a:moveTo>
                <a:lnTo>
                  <a:pt x="904459" y="0"/>
                </a:lnTo>
                <a:lnTo>
                  <a:pt x="904459" y="2265868"/>
                </a:lnTo>
                <a:lnTo>
                  <a:pt x="0" y="226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905500" y="7620000"/>
            <a:ext cx="6477000" cy="1143000"/>
            <a:chOff x="0" y="0"/>
            <a:chExt cx="1705877" cy="301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5876" cy="301037"/>
            </a:xfrm>
            <a:custGeom>
              <a:avLst/>
              <a:gdLst/>
              <a:ahLst/>
              <a:cxnLst/>
              <a:rect r="r" b="b" t="t" l="l"/>
              <a:pathLst>
                <a:path h="301037" w="1705876">
                  <a:moveTo>
                    <a:pt x="29882" y="0"/>
                  </a:moveTo>
                  <a:lnTo>
                    <a:pt x="1675994" y="0"/>
                  </a:lnTo>
                  <a:cubicBezTo>
                    <a:pt x="1692498" y="0"/>
                    <a:pt x="1705876" y="13379"/>
                    <a:pt x="1705876" y="29882"/>
                  </a:cubicBezTo>
                  <a:lnTo>
                    <a:pt x="1705876" y="271155"/>
                  </a:lnTo>
                  <a:cubicBezTo>
                    <a:pt x="1705876" y="287658"/>
                    <a:pt x="1692498" y="301037"/>
                    <a:pt x="1675994" y="301037"/>
                  </a:cubicBezTo>
                  <a:lnTo>
                    <a:pt x="29882" y="301037"/>
                  </a:lnTo>
                  <a:cubicBezTo>
                    <a:pt x="13379" y="301037"/>
                    <a:pt x="0" y="287658"/>
                    <a:pt x="0" y="271155"/>
                  </a:cubicBezTo>
                  <a:lnTo>
                    <a:pt x="0" y="29882"/>
                  </a:lnTo>
                  <a:cubicBezTo>
                    <a:pt x="0" y="13379"/>
                    <a:pt x="13379" y="0"/>
                    <a:pt x="2988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705877" cy="329612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25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GRAZIE PER L’ATTENZIONE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10053" y="3435660"/>
            <a:ext cx="3556071" cy="2733730"/>
          </a:xfrm>
          <a:custGeom>
            <a:avLst/>
            <a:gdLst/>
            <a:ahLst/>
            <a:cxnLst/>
            <a:rect r="r" b="b" t="t" l="l"/>
            <a:pathLst>
              <a:path h="2733730" w="3556071">
                <a:moveTo>
                  <a:pt x="0" y="0"/>
                </a:moveTo>
                <a:lnTo>
                  <a:pt x="3556071" y="0"/>
                </a:lnTo>
                <a:lnTo>
                  <a:pt x="3556071" y="2733730"/>
                </a:lnTo>
                <a:lnTo>
                  <a:pt x="0" y="27337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821341">
            <a:off x="232317" y="8116327"/>
            <a:ext cx="5205789" cy="2485764"/>
          </a:xfrm>
          <a:custGeom>
            <a:avLst/>
            <a:gdLst/>
            <a:ahLst/>
            <a:cxnLst/>
            <a:rect r="r" b="b" t="t" l="l"/>
            <a:pathLst>
              <a:path h="2485764" w="5205789">
                <a:moveTo>
                  <a:pt x="0" y="0"/>
                </a:moveTo>
                <a:lnTo>
                  <a:pt x="5205788" y="0"/>
                </a:lnTo>
                <a:lnTo>
                  <a:pt x="5205788" y="2485764"/>
                </a:lnTo>
                <a:lnTo>
                  <a:pt x="0" y="24857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3140221" y="-215753"/>
            <a:ext cx="1490255" cy="3982863"/>
          </a:xfrm>
          <a:custGeom>
            <a:avLst/>
            <a:gdLst/>
            <a:ahLst/>
            <a:cxnLst/>
            <a:rect r="r" b="b" t="t" l="l"/>
            <a:pathLst>
              <a:path h="3982863" w="1490255">
                <a:moveTo>
                  <a:pt x="0" y="0"/>
                </a:moveTo>
                <a:lnTo>
                  <a:pt x="1490254" y="0"/>
                </a:lnTo>
                <a:lnTo>
                  <a:pt x="1490254" y="3982863"/>
                </a:lnTo>
                <a:lnTo>
                  <a:pt x="0" y="3982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381500" y="3476711"/>
            <a:ext cx="9503848" cy="3286215"/>
            <a:chOff x="0" y="0"/>
            <a:chExt cx="2503071" cy="8655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3071" cy="865505"/>
            </a:xfrm>
            <a:custGeom>
              <a:avLst/>
              <a:gdLst/>
              <a:ahLst/>
              <a:cxnLst/>
              <a:rect r="r" b="b" t="t" l="l"/>
              <a:pathLst>
                <a:path h="865505" w="2503071">
                  <a:moveTo>
                    <a:pt x="20365" y="0"/>
                  </a:moveTo>
                  <a:lnTo>
                    <a:pt x="2482706" y="0"/>
                  </a:lnTo>
                  <a:cubicBezTo>
                    <a:pt x="2488107" y="0"/>
                    <a:pt x="2493287" y="2146"/>
                    <a:pt x="2497106" y="5965"/>
                  </a:cubicBezTo>
                  <a:cubicBezTo>
                    <a:pt x="2500925" y="9784"/>
                    <a:pt x="2503071" y="14964"/>
                    <a:pt x="2503071" y="20365"/>
                  </a:cubicBezTo>
                  <a:lnTo>
                    <a:pt x="2503071" y="845140"/>
                  </a:lnTo>
                  <a:cubicBezTo>
                    <a:pt x="2503071" y="850541"/>
                    <a:pt x="2500925" y="855721"/>
                    <a:pt x="2497106" y="859540"/>
                  </a:cubicBezTo>
                  <a:cubicBezTo>
                    <a:pt x="2493287" y="863360"/>
                    <a:pt x="2488107" y="865505"/>
                    <a:pt x="2482706" y="865505"/>
                  </a:cubicBezTo>
                  <a:lnTo>
                    <a:pt x="20365" y="865505"/>
                  </a:lnTo>
                  <a:cubicBezTo>
                    <a:pt x="14964" y="865505"/>
                    <a:pt x="9784" y="863360"/>
                    <a:pt x="5965" y="859540"/>
                  </a:cubicBezTo>
                  <a:cubicBezTo>
                    <a:pt x="2146" y="855721"/>
                    <a:pt x="0" y="850541"/>
                    <a:pt x="0" y="845140"/>
                  </a:cubicBezTo>
                  <a:lnTo>
                    <a:pt x="0" y="20365"/>
                  </a:lnTo>
                  <a:cubicBezTo>
                    <a:pt x="0" y="14964"/>
                    <a:pt x="2146" y="9784"/>
                    <a:pt x="5965" y="5965"/>
                  </a:cubicBezTo>
                  <a:cubicBezTo>
                    <a:pt x="9784" y="2146"/>
                    <a:pt x="14964" y="0"/>
                    <a:pt x="20365" y="0"/>
                  </a:cubicBezTo>
                  <a:close/>
                </a:path>
              </a:pathLst>
            </a:custGeom>
            <a:solidFill>
              <a:srgbClr val="8BAED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2503071" cy="875030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3918"/>
                </a:lnSpc>
              </a:pPr>
              <a:r>
                <a:rPr lang="en-US" b="true" sz="11598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FINE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67025"/>
            <a:ext cx="18288000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7"/>
              </a:lnSpc>
            </a:pPr>
            <a:r>
              <a:rPr lang="en-US" sz="593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Realizzare un sistema che consente di:</a:t>
            </a:r>
          </a:p>
          <a:p>
            <a:pPr algn="l" marL="1282328" indent="-641164" lvl="1">
              <a:lnSpc>
                <a:spcPts val="7127"/>
              </a:lnSpc>
              <a:buFont typeface="Arial"/>
              <a:buChar char="•"/>
            </a:pPr>
            <a:r>
              <a:rPr lang="en-US" b="true" sz="593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Richiedere posizione GPS da un modulo </a:t>
            </a:r>
            <a:r>
              <a:rPr lang="en-US" b="true" sz="5939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GNSS</a:t>
            </a:r>
          </a:p>
          <a:p>
            <a:pPr algn="l" marL="1282328" indent="-641164" lvl="1">
              <a:lnSpc>
                <a:spcPts val="7127"/>
              </a:lnSpc>
              <a:buFont typeface="Arial"/>
              <a:buChar char="•"/>
            </a:pPr>
            <a:r>
              <a:rPr lang="en-US" b="true" sz="593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Trasmetterla via </a:t>
            </a:r>
            <a:r>
              <a:rPr lang="en-US" b="true" sz="5939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LoRa</a:t>
            </a:r>
          </a:p>
          <a:p>
            <a:pPr algn="l" marL="1282328" indent="-641164" lvl="1">
              <a:lnSpc>
                <a:spcPts val="7127"/>
              </a:lnSpc>
              <a:buFont typeface="Arial"/>
              <a:buChar char="•"/>
            </a:pPr>
            <a:r>
              <a:rPr lang="en-US" b="true" sz="593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Visualizzarla su un secondo microcontrollore</a:t>
            </a:r>
          </a:p>
          <a:p>
            <a:pPr algn="ctr">
              <a:lnSpc>
                <a:spcPts val="72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81500" y="2928540"/>
            <a:ext cx="9525000" cy="4429919"/>
            <a:chOff x="0" y="0"/>
            <a:chExt cx="2508642" cy="1166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8642" cy="1166728"/>
            </a:xfrm>
            <a:custGeom>
              <a:avLst/>
              <a:gdLst/>
              <a:ahLst/>
              <a:cxnLst/>
              <a:rect r="r" b="b" t="t" l="l"/>
              <a:pathLst>
                <a:path h="1166728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1146408"/>
                  </a:lnTo>
                  <a:cubicBezTo>
                    <a:pt x="2508642" y="1151797"/>
                    <a:pt x="2506501" y="1156965"/>
                    <a:pt x="2502690" y="1160776"/>
                  </a:cubicBezTo>
                  <a:cubicBezTo>
                    <a:pt x="2498880" y="1164587"/>
                    <a:pt x="2493711" y="1166728"/>
                    <a:pt x="2488322" y="1166728"/>
                  </a:cubicBezTo>
                  <a:lnTo>
                    <a:pt x="20320" y="1166728"/>
                  </a:lnTo>
                  <a:cubicBezTo>
                    <a:pt x="9098" y="1166728"/>
                    <a:pt x="0" y="1157630"/>
                    <a:pt x="0" y="1146408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508642" cy="1176253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3918"/>
                </a:lnSpc>
              </a:pPr>
              <a:r>
                <a:rPr lang="en-US" b="true" sz="11598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Componenti Utilizzati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884118" y="3145946"/>
            <a:ext cx="8231352" cy="4918233"/>
          </a:xfrm>
          <a:custGeom>
            <a:avLst/>
            <a:gdLst/>
            <a:ahLst/>
            <a:cxnLst/>
            <a:rect r="r" b="b" t="t" l="l"/>
            <a:pathLst>
              <a:path h="4918233" w="8231352">
                <a:moveTo>
                  <a:pt x="0" y="0"/>
                </a:moveTo>
                <a:lnTo>
                  <a:pt x="8231352" y="0"/>
                </a:lnTo>
                <a:lnTo>
                  <a:pt x="8231352" y="4918233"/>
                </a:lnTo>
                <a:lnTo>
                  <a:pt x="0" y="491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33735" y="2867025"/>
            <a:ext cx="10692403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Sch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di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sv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il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uppo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STM32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con radio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LoRa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integrata.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Una scheda agisce da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Master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: gestisce il pulsante, comunica con Arduino e trasmette via LoRa.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L’altra da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Slave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: riceve i dati GPS via LoRa e li visualizza.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67646" y="453714"/>
            <a:ext cx="9752707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B-L072Z-LRW</a:t>
            </a: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AN1 (STM32)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5398" y="3008217"/>
            <a:ext cx="6602396" cy="4673258"/>
          </a:xfrm>
          <a:custGeom>
            <a:avLst/>
            <a:gdLst/>
            <a:ahLst/>
            <a:cxnLst/>
            <a:rect r="r" b="b" t="t" l="l"/>
            <a:pathLst>
              <a:path h="4673258" w="6602396">
                <a:moveTo>
                  <a:pt x="0" y="0"/>
                </a:moveTo>
                <a:lnTo>
                  <a:pt x="6602396" y="0"/>
                </a:lnTo>
                <a:lnTo>
                  <a:pt x="6602396" y="4673258"/>
                </a:lnTo>
                <a:lnTo>
                  <a:pt x="0" y="4673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54227" y="2867025"/>
            <a:ext cx="10692403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Funziona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da “i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nterprete” tra il m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dulo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GNSS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 la scheda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STM32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Master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Riceve comandi via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UART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dallo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STM32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rroga il modulo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GNSS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via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I2C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Invia le coordinate lette al Master via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UART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72027" y="453714"/>
            <a:ext cx="5143946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Arduino UNO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299" y="2552700"/>
            <a:ext cx="5981457" cy="6294105"/>
          </a:xfrm>
          <a:custGeom>
            <a:avLst/>
            <a:gdLst/>
            <a:ahLst/>
            <a:cxnLst/>
            <a:rect r="r" b="b" t="t" l="l"/>
            <a:pathLst>
              <a:path h="6294105" w="5981457">
                <a:moveTo>
                  <a:pt x="0" y="0"/>
                </a:moveTo>
                <a:lnTo>
                  <a:pt x="5981457" y="0"/>
                </a:lnTo>
                <a:lnTo>
                  <a:pt x="5981457" y="6294105"/>
                </a:lnTo>
                <a:lnTo>
                  <a:pt x="0" y="629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25950" y="2543175"/>
            <a:ext cx="10692403" cy="515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Modulo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di posizio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namento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GNSS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basato sul chip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Teseo-LIV3F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Fornisce coordinate GPS (latitudine 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longitudin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e).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omunica tramite protocollo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I2C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Supporta formati sta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ndard come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NMEA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È collegato direttamente ad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rduino.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43027" y="453714"/>
            <a:ext cx="10801945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</a:t>
            </a: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dulo X-NUCLEO-GNSS1A1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56688" y="3317853"/>
            <a:ext cx="10692403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Protocollo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seriale per comunicazio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ne dati.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Usato tra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Master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Arduino UNO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Trasporta messaggi testuali co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ntenenti coordinate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GPS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È configurato 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115200 baud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,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8-N-1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(8 bit dati, nessuna parità, 1 stop bit).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95100"/>
            <a:ext cx="18288000" cy="211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UART (Universa</a:t>
            </a: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 Asynchronous Receiver/Transmitter)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45744" y="4391139"/>
            <a:ext cx="6810944" cy="3218171"/>
          </a:xfrm>
          <a:custGeom>
            <a:avLst/>
            <a:gdLst/>
            <a:ahLst/>
            <a:cxnLst/>
            <a:rect r="r" b="b" t="t" l="l"/>
            <a:pathLst>
              <a:path h="3218171" w="6810944">
                <a:moveTo>
                  <a:pt x="0" y="0"/>
                </a:moveTo>
                <a:lnTo>
                  <a:pt x="6810944" y="0"/>
                </a:lnTo>
                <a:lnTo>
                  <a:pt x="6810944" y="3218171"/>
                </a:lnTo>
                <a:lnTo>
                  <a:pt x="0" y="3218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364" y="4278325"/>
            <a:ext cx="7095939" cy="3477010"/>
          </a:xfrm>
          <a:custGeom>
            <a:avLst/>
            <a:gdLst/>
            <a:ahLst/>
            <a:cxnLst/>
            <a:rect r="r" b="b" t="t" l="l"/>
            <a:pathLst>
              <a:path h="3477010" w="7095939">
                <a:moveTo>
                  <a:pt x="0" y="0"/>
                </a:moveTo>
                <a:lnTo>
                  <a:pt x="7095940" y="0"/>
                </a:lnTo>
                <a:lnTo>
                  <a:pt x="7095940" y="3477010"/>
                </a:lnTo>
                <a:lnTo>
                  <a:pt x="0" y="347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84965" y="2994003"/>
            <a:ext cx="10692403" cy="51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Bu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 di comunicazio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ne a due fili (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SDA, SCL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).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Usato per colleg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il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modulo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GNSS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all’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Arduino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Arduino funge da Mas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ter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I2C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, il modulo GNSS da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lave.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Vie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ne utilizzato per leggere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 dati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NMEA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dal modulo GNSS.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72334" y="320514"/>
            <a:ext cx="10943332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I2C (Inter-I</a:t>
            </a: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ntegrated Circuit)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DAGp2qdncHA</dc:identifier>
  <dcterms:modified xsi:type="dcterms:W3CDTF">2011-08-01T06:04:30Z</dcterms:modified>
  <cp:revision>1</cp:revision>
  <dc:title>Progetto Misure</dc:title>
</cp:coreProperties>
</file>